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9" r:id="rId3"/>
    <p:sldId id="267" r:id="rId4"/>
    <p:sldId id="257" r:id="rId5"/>
    <p:sldId id="263" r:id="rId6"/>
    <p:sldId id="262" r:id="rId7"/>
    <p:sldId id="260" r:id="rId8"/>
    <p:sldId id="264"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4660"/>
  </p:normalViewPr>
  <p:slideViewPr>
    <p:cSldViewPr>
      <p:cViewPr varScale="1">
        <p:scale>
          <a:sx n="87" d="100"/>
          <a:sy n="87" d="100"/>
        </p:scale>
        <p:origin x="129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E6D4AB-2378-49B7-A958-ECA096F9A220}" type="slidenum">
              <a:rPr lang="en-US"/>
              <a:pPr/>
              <a:t>‹#›</a:t>
            </a:fld>
            <a:endParaRPr lang="en-US"/>
          </a:p>
        </p:txBody>
      </p:sp>
    </p:spTree>
    <p:extLst>
      <p:ext uri="{BB962C8B-B14F-4D97-AF65-F5344CB8AC3E}">
        <p14:creationId xmlns:p14="http://schemas.microsoft.com/office/powerpoint/2010/main" val="3281429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EC8C2-7B3F-426D-8250-FA770D89963B}" type="slidenum">
              <a:rPr lang="en-US"/>
              <a:pPr/>
              <a:t>2</a:t>
            </a:fld>
            <a:endParaRPr lang="en-US"/>
          </a:p>
        </p:txBody>
      </p:sp>
      <p:sp>
        <p:nvSpPr>
          <p:cNvPr id="37890" name="Rectangle 2"/>
          <p:cNvSpPr>
            <a:spLocks noGrp="1" noRot="1" noChangeAspect="1" noChangeArrowheads="1" noTextEdit="1"/>
          </p:cNvSpPr>
          <p:nvPr>
            <p:ph type="sldImg"/>
          </p:nvPr>
        </p:nvSpPr>
        <p:spPr>
          <a:xfrm>
            <a:off x="1182688" y="698500"/>
            <a:ext cx="4646612" cy="3484563"/>
          </a:xfrm>
          <a:ln/>
        </p:spPr>
      </p:sp>
      <p:sp>
        <p:nvSpPr>
          <p:cNvPr id="37891" name="Rectangle 3"/>
          <p:cNvSpPr>
            <a:spLocks noGrp="1" noChangeArrowheads="1"/>
          </p:cNvSpPr>
          <p:nvPr>
            <p:ph type="body" idx="1"/>
          </p:nvPr>
        </p:nvSpPr>
        <p:spPr>
          <a:xfrm>
            <a:off x="933450" y="4416425"/>
            <a:ext cx="5143500" cy="4181475"/>
          </a:xfrm>
        </p:spPr>
        <p:txBody>
          <a:bodyPr lIns="89852" tIns="44926" rIns="89852" bIns="44926"/>
          <a:lstStyle/>
          <a:p>
            <a:pPr marL="228600" indent="-228600"/>
            <a:r>
              <a:rPr lang="en-US"/>
              <a:t>How are waves formed – from the uneven heating of the Earth’s surface by the sun creating winds which when blown over a fetch of ocean, creates waves. The natural processes in the ocean concentrate the solar and wind energy into ocean waves of much greater power density than the original solar and wind energy itself.</a:t>
            </a:r>
          </a:p>
          <a:p>
            <a:pPr marL="228600" indent="-228600"/>
            <a:endParaRPr lang="en-US"/>
          </a:p>
          <a:p>
            <a:pPr marL="228600" indent="-228600"/>
            <a:r>
              <a:rPr lang="en-US"/>
              <a:t>The technology to convert waves into electrical energy is in its early phase of development. Based on work in Europe and Australia, the technology is now ready for demonstration and based on the results of this feasibility study, a compelling case to invest in wave energy RD&amp;D has been made. The next step is a feasibility demonstration of the technology in one or more U.S. sites to show</a:t>
            </a:r>
          </a:p>
          <a:p>
            <a:pPr marL="228600" indent="-228600"/>
            <a:r>
              <a:rPr lang="en-US"/>
              <a:t>		o Its power production performance efficiency	</a:t>
            </a:r>
          </a:p>
          <a:p>
            <a:pPr marL="228600" indent="-228600"/>
            <a:r>
              <a:rPr lang="en-US"/>
              <a:t>		o Its reliability, maintainability and availability</a:t>
            </a:r>
          </a:p>
          <a:p>
            <a:pPr marL="228600" indent="-228600"/>
            <a:r>
              <a:rPr lang="en-US"/>
              <a:t>		o Its ability to be cost effective</a:t>
            </a:r>
          </a:p>
          <a:p>
            <a:pPr marL="228600" indent="-228600"/>
            <a:r>
              <a:rPr lang="en-US"/>
              <a:t>		o  Its ability to survive storms and operate with a 20 year life</a:t>
            </a:r>
          </a:p>
          <a:p>
            <a:pPr marL="228600" indent="-228600"/>
            <a:endParaRPr lang="en-US"/>
          </a:p>
          <a:p>
            <a:pPr marL="228600" indent="-228600">
              <a:buFontTx/>
              <a:buAutoNum type="arabicPeriod"/>
            </a:pPr>
            <a:endParaRPr lang="en-US"/>
          </a:p>
        </p:txBody>
      </p:sp>
    </p:spTree>
    <p:extLst>
      <p:ext uri="{BB962C8B-B14F-4D97-AF65-F5344CB8AC3E}">
        <p14:creationId xmlns:p14="http://schemas.microsoft.com/office/powerpoint/2010/main" val="28184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D5F11-D5D2-4B27-A39A-2FC2CE9C8707}" type="slidenum">
              <a:rPr lang="en-US"/>
              <a:pPr/>
              <a:t>4</a:t>
            </a:fld>
            <a:endParaRPr lang="en-US"/>
          </a:p>
        </p:txBody>
      </p:sp>
      <p:sp>
        <p:nvSpPr>
          <p:cNvPr id="6146" name="Rectangle 2"/>
          <p:cNvSpPr>
            <a:spLocks noGrp="1" noRot="1" noChangeAspect="1" noChangeArrowheads="1" noTextEdit="1"/>
          </p:cNvSpPr>
          <p:nvPr>
            <p:ph type="sldImg"/>
          </p:nvPr>
        </p:nvSpPr>
        <p:spPr>
          <a:xfrm>
            <a:off x="1185863" y="696913"/>
            <a:ext cx="4648200" cy="3486150"/>
          </a:xfrm>
          <a:ln/>
        </p:spPr>
      </p:sp>
      <p:sp>
        <p:nvSpPr>
          <p:cNvPr id="6147" name="Rectangle 3"/>
          <p:cNvSpPr>
            <a:spLocks noGrp="1" noChangeArrowheads="1"/>
          </p:cNvSpPr>
          <p:nvPr>
            <p:ph type="body" idx="1"/>
          </p:nvPr>
        </p:nvSpPr>
        <p:spPr>
          <a:xfrm>
            <a:off x="935038" y="4414838"/>
            <a:ext cx="5140325" cy="4184650"/>
          </a:xfrm>
        </p:spPr>
        <p:txBody>
          <a:bodyPr lIns="90026" tIns="45013" rIns="90026" bIns="45013"/>
          <a:lstStyle/>
          <a:p>
            <a:endParaRPr lang="en-US"/>
          </a:p>
        </p:txBody>
      </p:sp>
    </p:spTree>
    <p:extLst>
      <p:ext uri="{BB962C8B-B14F-4D97-AF65-F5344CB8AC3E}">
        <p14:creationId xmlns:p14="http://schemas.microsoft.com/office/powerpoint/2010/main" val="200091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1F3D9-A031-4F99-9BDF-2BAF8395B37D}" type="slidenum">
              <a:rPr lang="en-US"/>
              <a:pPr/>
              <a:t>5</a:t>
            </a:fld>
            <a:endParaRPr lang="en-US"/>
          </a:p>
        </p:txBody>
      </p:sp>
      <p:sp>
        <p:nvSpPr>
          <p:cNvPr id="18434" name="Rectangle 2"/>
          <p:cNvSpPr>
            <a:spLocks noGrp="1" noRot="1" noChangeAspect="1" noChangeArrowheads="1" noTextEdit="1"/>
          </p:cNvSpPr>
          <p:nvPr>
            <p:ph type="sldImg"/>
          </p:nvPr>
        </p:nvSpPr>
        <p:spPr>
          <a:xfrm>
            <a:off x="1185863" y="696913"/>
            <a:ext cx="4648200" cy="3486150"/>
          </a:xfrm>
          <a:ln/>
        </p:spPr>
      </p:sp>
      <p:sp>
        <p:nvSpPr>
          <p:cNvPr id="18435" name="Rectangle 3"/>
          <p:cNvSpPr>
            <a:spLocks noGrp="1" noChangeArrowheads="1"/>
          </p:cNvSpPr>
          <p:nvPr>
            <p:ph type="body" idx="1"/>
          </p:nvPr>
        </p:nvSpPr>
        <p:spPr>
          <a:xfrm>
            <a:off x="935038" y="4414838"/>
            <a:ext cx="5140325" cy="4184650"/>
          </a:xfrm>
        </p:spPr>
        <p:txBody>
          <a:bodyPr lIns="90026" tIns="45013" rIns="90026" bIns="45013"/>
          <a:lstStyle/>
          <a:p>
            <a:endParaRPr lang="en-US"/>
          </a:p>
        </p:txBody>
      </p:sp>
    </p:spTree>
    <p:extLst>
      <p:ext uri="{BB962C8B-B14F-4D97-AF65-F5344CB8AC3E}">
        <p14:creationId xmlns:p14="http://schemas.microsoft.com/office/powerpoint/2010/main" val="344282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D6B717-6AF7-4AB1-AE51-EAE2075F7F20}" type="slidenum">
              <a:rPr lang="en-US"/>
              <a:pPr/>
              <a:t>6</a:t>
            </a:fld>
            <a:endParaRPr lang="en-US"/>
          </a:p>
        </p:txBody>
      </p:sp>
      <p:sp>
        <p:nvSpPr>
          <p:cNvPr id="163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0026" tIns="45013" rIns="90026" bIns="45013" anchor="b"/>
          <a:lstStyle/>
          <a:p>
            <a:pPr algn="r" defTabSz="900113" eaLnBrk="0" hangingPunct="0"/>
            <a:fld id="{74209B94-DDAF-4CFA-A818-5E1D4B709E4D}" type="slidenum">
              <a:rPr lang="en-US" sz="1200">
                <a:latin typeface="Times New Roman" pitchFamily="18" charset="0"/>
                <a:ea typeface="SimSun" pitchFamily="2" charset="-122"/>
              </a:rPr>
              <a:pPr algn="r" defTabSz="900113" eaLnBrk="0" hangingPunct="0"/>
              <a:t>6</a:t>
            </a:fld>
            <a:endParaRPr lang="en-US" sz="1200">
              <a:latin typeface="Times New Roman" pitchFamily="18" charset="0"/>
              <a:ea typeface="SimSun" pitchFamily="2" charset="-122"/>
            </a:endParaRPr>
          </a:p>
        </p:txBody>
      </p:sp>
      <p:sp>
        <p:nvSpPr>
          <p:cNvPr id="16387" name="Rectangle 2"/>
          <p:cNvSpPr>
            <a:spLocks noGrp="1" noRot="1" noChangeAspect="1" noChangeArrowheads="1" noTextEdit="1"/>
          </p:cNvSpPr>
          <p:nvPr>
            <p:ph type="sldImg"/>
          </p:nvPr>
        </p:nvSpPr>
        <p:spPr>
          <a:xfrm>
            <a:off x="1185863" y="696913"/>
            <a:ext cx="4648200" cy="3486150"/>
          </a:xfrm>
          <a:ln/>
        </p:spPr>
      </p:sp>
      <p:sp>
        <p:nvSpPr>
          <p:cNvPr id="16388" name="Rectangle 3"/>
          <p:cNvSpPr>
            <a:spLocks noGrp="1" noChangeArrowheads="1"/>
          </p:cNvSpPr>
          <p:nvPr>
            <p:ph type="body" idx="1"/>
          </p:nvPr>
        </p:nvSpPr>
        <p:spPr>
          <a:xfrm>
            <a:off x="935038" y="4414838"/>
            <a:ext cx="5140325" cy="4184650"/>
          </a:xfrm>
        </p:spPr>
        <p:txBody>
          <a:bodyPr lIns="90026" tIns="45013" rIns="90026" bIns="45013"/>
          <a:lstStyle/>
          <a:p>
            <a:endParaRPr lang="en-US"/>
          </a:p>
        </p:txBody>
      </p:sp>
    </p:spTree>
    <p:extLst>
      <p:ext uri="{BB962C8B-B14F-4D97-AF65-F5344CB8AC3E}">
        <p14:creationId xmlns:p14="http://schemas.microsoft.com/office/powerpoint/2010/main" val="320981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0A008-8E16-4E80-879B-F2CD28A660DA}" type="slidenum">
              <a:rPr lang="en-US"/>
              <a:pPr/>
              <a:t>7</a:t>
            </a:fld>
            <a:endParaRPr lang="en-US"/>
          </a:p>
        </p:txBody>
      </p:sp>
      <p:sp>
        <p:nvSpPr>
          <p:cNvPr id="12290" name="Rectangle 2"/>
          <p:cNvSpPr>
            <a:spLocks noGrp="1" noRot="1" noChangeAspect="1" noChangeArrowheads="1" noTextEdit="1"/>
          </p:cNvSpPr>
          <p:nvPr>
            <p:ph type="sldImg"/>
          </p:nvPr>
        </p:nvSpPr>
        <p:spPr>
          <a:xfrm>
            <a:off x="1185863" y="696913"/>
            <a:ext cx="4648200" cy="3486150"/>
          </a:xfrm>
          <a:ln/>
        </p:spPr>
      </p:sp>
      <p:sp>
        <p:nvSpPr>
          <p:cNvPr id="12291" name="Rectangle 3"/>
          <p:cNvSpPr>
            <a:spLocks noGrp="1" noChangeArrowheads="1"/>
          </p:cNvSpPr>
          <p:nvPr>
            <p:ph type="body" idx="1"/>
          </p:nvPr>
        </p:nvSpPr>
        <p:spPr>
          <a:xfrm>
            <a:off x="935038" y="4414838"/>
            <a:ext cx="5140325" cy="4184650"/>
          </a:xfrm>
        </p:spPr>
        <p:txBody>
          <a:bodyPr lIns="90026" tIns="45013" rIns="90026" bIns="45013"/>
          <a:lstStyle/>
          <a:p>
            <a:endParaRPr lang="en-US"/>
          </a:p>
        </p:txBody>
      </p:sp>
    </p:spTree>
    <p:extLst>
      <p:ext uri="{BB962C8B-B14F-4D97-AF65-F5344CB8AC3E}">
        <p14:creationId xmlns:p14="http://schemas.microsoft.com/office/powerpoint/2010/main" val="333863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E97806-9CF7-49AC-A074-22DC39D2A8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C27D03-398B-4B8F-B08B-A3D5E1EABA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FEF15A-689C-4114-9A91-E59FA10C5C9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5351FE-7F9C-4232-8184-3372C1FD769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88F3EF-B6D8-4BD8-9A0B-591E2AF99E4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59BFD6-41ED-4AAC-ACE3-259CA766B2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A8D880-A815-45D0-A88E-8B533811906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9932A2-9E95-436B-88E3-C22780F3FD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27BA19-FC91-4EA0-9071-C180913F14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8E70F2-C07A-4A23-988B-FC4F5BDF8B6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465B3-5BDF-4693-BFF9-19F1F66CDE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5EC0BE-990A-4FF5-8E52-5FC93E1B52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5.xml"/><Relationship Id="rId7"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t>PNW Wave Energy</a:t>
            </a:r>
          </a:p>
        </p:txBody>
      </p:sp>
      <p:sp>
        <p:nvSpPr>
          <p:cNvPr id="2053" name="Rectangle 5"/>
          <p:cNvSpPr>
            <a:spLocks noGrp="1" noChangeArrowheads="1"/>
          </p:cNvSpPr>
          <p:nvPr>
            <p:ph type="body" idx="1"/>
          </p:nvPr>
        </p:nvSpPr>
        <p:spPr/>
        <p:txBody>
          <a:bodyPr/>
          <a:lstStyle/>
          <a:p>
            <a:r>
              <a:rPr lang="en-US" sz="1800" i="1"/>
              <a:t>Note: much of this slide show is composed of slides utilized from the Wallace Energy Systems and Renewables website (Oregon State University</a:t>
            </a:r>
            <a:r>
              <a:rPr lang="en-US" sz="18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avmotion"/>
          <p:cNvPicPr>
            <a:picLocks noChangeAspect="1" noChangeArrowheads="1"/>
          </p:cNvPicPr>
          <p:nvPr/>
        </p:nvPicPr>
        <p:blipFill>
          <a:blip r:embed="rId3" cstate="print"/>
          <a:srcRect/>
          <a:stretch>
            <a:fillRect/>
          </a:stretch>
        </p:blipFill>
        <p:spPr bwMode="auto">
          <a:xfrm>
            <a:off x="1219200" y="1524000"/>
            <a:ext cx="4735513" cy="3281363"/>
          </a:xfrm>
          <a:prstGeom prst="rect">
            <a:avLst/>
          </a:prstGeom>
          <a:noFill/>
          <a:ln w="9525">
            <a:solidFill>
              <a:schemeClr val="tx1"/>
            </a:solidFill>
            <a:miter lim="800000"/>
            <a:headEnd/>
            <a:tailEnd/>
          </a:ln>
        </p:spPr>
      </p:pic>
      <p:sp>
        <p:nvSpPr>
          <p:cNvPr id="36867" name="Text Box 3"/>
          <p:cNvSpPr txBox="1">
            <a:spLocks noChangeArrowheads="1"/>
          </p:cNvSpPr>
          <p:nvPr/>
        </p:nvSpPr>
        <p:spPr bwMode="auto">
          <a:xfrm>
            <a:off x="6464300" y="1012825"/>
            <a:ext cx="2209800" cy="32702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0000"/>
                </a:solidFill>
                <a:ea typeface="SimSun" pitchFamily="2" charset="-122"/>
              </a:rPr>
              <a:t>Waves are a concentrated form of solar energy</a:t>
            </a:r>
          </a:p>
          <a:p>
            <a:pPr eaLnBrk="0" hangingPunct="0">
              <a:spcBef>
                <a:spcPct val="50000"/>
              </a:spcBef>
            </a:pPr>
            <a:r>
              <a:rPr lang="en-US" sz="1600" b="1">
                <a:solidFill>
                  <a:srgbClr val="000000"/>
                </a:solidFill>
                <a:ea typeface="SimSun" pitchFamily="2" charset="-122"/>
              </a:rPr>
              <a:t>Technology to convert wave energy to electrical energy is in its beginning phase</a:t>
            </a:r>
          </a:p>
          <a:p>
            <a:pPr eaLnBrk="0" hangingPunct="0">
              <a:spcBef>
                <a:spcPct val="50000"/>
              </a:spcBef>
            </a:pPr>
            <a:r>
              <a:rPr lang="en-US" sz="1600" b="1">
                <a:solidFill>
                  <a:srgbClr val="000000"/>
                </a:solidFill>
                <a:ea typeface="SimSun" pitchFamily="2" charset="-122"/>
              </a:rPr>
              <a:t>&gt; 1000 Patents</a:t>
            </a:r>
          </a:p>
          <a:p>
            <a:pPr eaLnBrk="0" hangingPunct="0">
              <a:spcBef>
                <a:spcPct val="50000"/>
              </a:spcBef>
            </a:pPr>
            <a:r>
              <a:rPr lang="en-US" sz="1600" b="1">
                <a:solidFill>
                  <a:srgbClr val="000000"/>
                </a:solidFill>
                <a:ea typeface="SimSun" pitchFamily="2" charset="-122"/>
              </a:rPr>
              <a:t>&lt; 2 MW Installed</a:t>
            </a:r>
          </a:p>
          <a:p>
            <a:pPr eaLnBrk="0" hangingPunct="0">
              <a:spcBef>
                <a:spcPct val="50000"/>
              </a:spcBef>
            </a:pPr>
            <a:endParaRPr lang="en-US" sz="1600">
              <a:solidFill>
                <a:srgbClr val="000000"/>
              </a:solidFill>
              <a:ea typeface="SimSun" pitchFamily="2" charset="-122"/>
            </a:endParaRPr>
          </a:p>
        </p:txBody>
      </p:sp>
      <p:sp>
        <p:nvSpPr>
          <p:cNvPr id="36868" name="Text Box 4"/>
          <p:cNvSpPr txBox="1">
            <a:spLocks noChangeArrowheads="1"/>
          </p:cNvSpPr>
          <p:nvPr/>
        </p:nvSpPr>
        <p:spPr bwMode="auto">
          <a:xfrm>
            <a:off x="914400" y="4876800"/>
            <a:ext cx="4343400" cy="703263"/>
          </a:xfrm>
          <a:prstGeom prst="rect">
            <a:avLst/>
          </a:prstGeom>
          <a:noFill/>
          <a:ln w="9525">
            <a:noFill/>
            <a:miter lim="800000"/>
            <a:headEnd/>
            <a:tailEnd/>
          </a:ln>
        </p:spPr>
        <p:txBody>
          <a:bodyPr>
            <a:spAutoFit/>
          </a:bodyPr>
          <a:lstStyle/>
          <a:p>
            <a:pPr eaLnBrk="0" hangingPunct="0">
              <a:spcBef>
                <a:spcPct val="50000"/>
              </a:spcBef>
            </a:pPr>
            <a:endParaRPr lang="en-US" sz="1600">
              <a:solidFill>
                <a:srgbClr val="000000"/>
              </a:solidFill>
              <a:ea typeface="SimSun" pitchFamily="2" charset="-122"/>
            </a:endParaRPr>
          </a:p>
          <a:p>
            <a:pPr eaLnBrk="0" hangingPunct="0">
              <a:spcBef>
                <a:spcPct val="50000"/>
              </a:spcBef>
            </a:pPr>
            <a:endParaRPr lang="en-US" sz="1600">
              <a:solidFill>
                <a:srgbClr val="000000"/>
              </a:solidFill>
              <a:ea typeface="SimSun" pitchFamily="2" charset="-122"/>
            </a:endParaRPr>
          </a:p>
        </p:txBody>
      </p:sp>
      <p:sp>
        <p:nvSpPr>
          <p:cNvPr id="36869" name="Text Box 5"/>
          <p:cNvSpPr txBox="1">
            <a:spLocks noChangeArrowheads="1"/>
          </p:cNvSpPr>
          <p:nvPr/>
        </p:nvSpPr>
        <p:spPr bwMode="auto">
          <a:xfrm>
            <a:off x="996950" y="5195888"/>
            <a:ext cx="5257800" cy="650875"/>
          </a:xfrm>
          <a:prstGeom prst="rect">
            <a:avLst/>
          </a:prstGeom>
          <a:noFill/>
          <a:ln w="9525">
            <a:solidFill>
              <a:srgbClr val="000000"/>
            </a:solidFill>
            <a:miter lim="800000"/>
            <a:headEnd/>
            <a:tailEnd/>
          </a:ln>
        </p:spPr>
        <p:txBody>
          <a:bodyPr>
            <a:spAutoFit/>
          </a:bodyPr>
          <a:lstStyle/>
          <a:p>
            <a:pPr algn="ctr" eaLnBrk="0" hangingPunct="0">
              <a:spcBef>
                <a:spcPct val="50000"/>
              </a:spcBef>
            </a:pPr>
            <a:r>
              <a:rPr lang="en-US">
                <a:solidFill>
                  <a:srgbClr val="000000"/>
                </a:solidFill>
                <a:ea typeface="SimSun" pitchFamily="2" charset="-122"/>
              </a:rPr>
              <a:t>Demonstration in the U.S. is the Next Needed Step in the Technology Development Process</a:t>
            </a:r>
          </a:p>
        </p:txBody>
      </p:sp>
      <p:sp>
        <p:nvSpPr>
          <p:cNvPr id="36870" name="Rectangle 6"/>
          <p:cNvSpPr>
            <a:spLocks noGrp="1" noChangeArrowheads="1"/>
          </p:cNvSpPr>
          <p:nvPr>
            <p:ph type="title" idx="4294967295"/>
          </p:nvPr>
        </p:nvSpPr>
        <p:spPr>
          <a:xfrm>
            <a:off x="0" y="547688"/>
            <a:ext cx="7772400" cy="609600"/>
          </a:xfrm>
          <a:noFill/>
        </p:spPr>
        <p:txBody>
          <a:bodyPr/>
          <a:lstStyle/>
          <a:p>
            <a:r>
              <a:rPr lang="en-US" b="1"/>
              <a:t>Waves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99FF">
                <a:gamma/>
                <a:tint val="33725"/>
                <a:invGamma/>
              </a:srgbClr>
            </a:gs>
            <a:gs pos="100000">
              <a:srgbClr val="3399FF"/>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Wave Energy (con’t.)</a:t>
            </a:r>
          </a:p>
        </p:txBody>
      </p:sp>
      <p:sp>
        <p:nvSpPr>
          <p:cNvPr id="25603" name="Rectangle 3"/>
          <p:cNvSpPr>
            <a:spLocks noGrp="1" noChangeArrowheads="1"/>
          </p:cNvSpPr>
          <p:nvPr>
            <p:ph type="body" idx="1"/>
          </p:nvPr>
        </p:nvSpPr>
        <p:spPr/>
        <p:txBody>
          <a:bodyPr/>
          <a:lstStyle/>
          <a:p>
            <a:r>
              <a:rPr lang="en-US" sz="2800" dirty="0"/>
              <a:t>high energy </a:t>
            </a:r>
            <a:r>
              <a:rPr lang="en-US" sz="2800" dirty="0" smtClean="0"/>
              <a:t>density, higher </a:t>
            </a:r>
            <a:r>
              <a:rPr lang="en-US" sz="2800" dirty="0"/>
              <a:t>energy availability (80-90% of the time)</a:t>
            </a:r>
          </a:p>
          <a:p>
            <a:r>
              <a:rPr lang="en-US" sz="2800" dirty="0"/>
              <a:t>higher predictability</a:t>
            </a:r>
          </a:p>
          <a:p>
            <a:r>
              <a:rPr lang="en-US" sz="2800" dirty="0"/>
              <a:t>seasonal cycle is good fit with current PNW supply and demand (has winter max., while natural hydroelectric is winter minimum)</a:t>
            </a:r>
          </a:p>
          <a:p>
            <a:r>
              <a:rPr lang="en-US" sz="2800" dirty="0"/>
              <a:t>most of US pop. lives &lt;50 miles from coasts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p:txBody>
          <a:bodyPr/>
          <a:lstStyle/>
          <a:p>
            <a:endParaRPr lang="en-US"/>
          </a:p>
        </p:txBody>
      </p:sp>
      <p:pic>
        <p:nvPicPr>
          <p:cNvPr id="4099" name="Picture 9" descr="waveenergy-nonumbers"/>
          <p:cNvPicPr>
            <a:picLocks noGrp="1" noChangeAspect="1" noChangeArrowheads="1"/>
          </p:cNvPicPr>
          <p:nvPr>
            <p:ph idx="4294967295"/>
          </p:nvPr>
        </p:nvPicPr>
        <p:blipFill>
          <a:blip r:embed="rId3"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14350" y="1304925"/>
            <a:ext cx="8286750" cy="457200"/>
          </a:xfrm>
          <a:prstGeom prst="rect">
            <a:avLst/>
          </a:prstGeom>
          <a:noFill/>
          <a:ln w="9525" cap="rnd">
            <a:noFill/>
            <a:prstDash val="sysDot"/>
            <a:miter lim="800000"/>
            <a:headEnd/>
            <a:tailEnd/>
          </a:ln>
        </p:spPr>
        <p:txBody>
          <a:bodyPr>
            <a:spAutoFit/>
          </a:bodyPr>
          <a:lstStyle/>
          <a:p>
            <a:pPr algn="ctr" eaLnBrk="0" hangingPunct="0">
              <a:spcBef>
                <a:spcPct val="50000"/>
              </a:spcBef>
            </a:pPr>
            <a:endParaRPr lang="en-US" sz="2400">
              <a:solidFill>
                <a:srgbClr val="000000"/>
              </a:solidFill>
              <a:latin typeface="Helvetica" charset="0"/>
              <a:ea typeface="SimSun" pitchFamily="2" charset="-122"/>
            </a:endParaRPr>
          </a:p>
        </p:txBody>
      </p:sp>
      <p:sp>
        <p:nvSpPr>
          <p:cNvPr id="17411" name="Rectangle 3"/>
          <p:cNvSpPr>
            <a:spLocks noGrp="1" noChangeArrowheads="1"/>
          </p:cNvSpPr>
          <p:nvPr>
            <p:ph type="ctrTitle" idx="4294967295"/>
          </p:nvPr>
        </p:nvSpPr>
        <p:spPr>
          <a:xfrm>
            <a:off x="336550" y="0"/>
            <a:ext cx="8467725" cy="1174750"/>
          </a:xfrm>
        </p:spPr>
        <p:txBody>
          <a:bodyPr/>
          <a:lstStyle/>
          <a:p>
            <a:r>
              <a:rPr lang="en-US" sz="2800"/>
              <a:t>Potential Wave Energy Impact on Oregon </a:t>
            </a:r>
            <a:br>
              <a:rPr lang="en-US" sz="2800"/>
            </a:br>
            <a:r>
              <a:rPr lang="en-US" sz="2800"/>
              <a:t>(Load Data Provided by PGE)</a:t>
            </a:r>
          </a:p>
        </p:txBody>
      </p:sp>
      <p:sp>
        <p:nvSpPr>
          <p:cNvPr id="17412" name="Rectangle 4"/>
          <p:cNvSpPr>
            <a:spLocks noChangeArrowheads="1"/>
          </p:cNvSpPr>
          <p:nvPr/>
        </p:nvSpPr>
        <p:spPr bwMode="auto">
          <a:xfrm>
            <a:off x="695325" y="2443163"/>
            <a:ext cx="8058150" cy="1174750"/>
          </a:xfrm>
          <a:prstGeom prst="rect">
            <a:avLst/>
          </a:prstGeom>
          <a:noFill/>
          <a:ln w="9525">
            <a:noFill/>
            <a:miter lim="800000"/>
            <a:headEnd/>
            <a:tailEnd/>
          </a:ln>
        </p:spPr>
        <p:txBody>
          <a:bodyPr anchor="ctr"/>
          <a:lstStyle/>
          <a:p>
            <a:pPr eaLnBrk="0" hangingPunct="0"/>
            <a:endParaRPr lang="en-US" sz="3200" b="1">
              <a:solidFill>
                <a:srgbClr val="0000CC"/>
              </a:solidFill>
              <a:latin typeface="Helvetica" charset="0"/>
              <a:ea typeface="SimSun" pitchFamily="2" charset="-122"/>
            </a:endParaRPr>
          </a:p>
        </p:txBody>
      </p:sp>
      <p:sp>
        <p:nvSpPr>
          <p:cNvPr id="17413" name="Rectangle 5"/>
          <p:cNvSpPr>
            <a:spLocks noGrp="1" noChangeArrowheads="1"/>
          </p:cNvSpPr>
          <p:nvPr>
            <p:ph type="subTitle" idx="4294967295"/>
          </p:nvPr>
        </p:nvSpPr>
        <p:spPr>
          <a:xfrm>
            <a:off x="496888" y="1295400"/>
            <a:ext cx="8359775" cy="5181600"/>
          </a:xfrm>
        </p:spPr>
        <p:txBody>
          <a:bodyPr/>
          <a:lstStyle/>
          <a:p>
            <a:pPr marL="0" indent="0">
              <a:buFontTx/>
              <a:buNone/>
            </a:pPr>
            <a:r>
              <a:rPr lang="en-US" sz="1800"/>
              <a:t>Oregon 2005            Avg Consumption	Generation</a:t>
            </a:r>
          </a:p>
          <a:p>
            <a:pPr marL="0" indent="0">
              <a:buFontTx/>
              <a:buNone/>
            </a:pPr>
            <a:r>
              <a:rPr lang="en-US" sz="1800"/>
              <a:t>West of Cascades:   3,488MW (68%) 	2,487MW (29%) (1001MW deficit)</a:t>
            </a:r>
          </a:p>
          <a:p>
            <a:pPr marL="0" indent="0">
              <a:buFontTx/>
              <a:buNone/>
            </a:pPr>
            <a:r>
              <a:rPr lang="en-US" sz="1800"/>
              <a:t> East of Cascades:   1,633MW (32%)	6,163MW (71%)</a:t>
            </a:r>
          </a:p>
          <a:p>
            <a:pPr marL="0" indent="0">
              <a:buFontTx/>
              <a:buNone/>
            </a:pPr>
            <a:r>
              <a:rPr lang="en-US" sz="1800"/>
              <a:t>	       Total:   5,121MW		8,650MW </a:t>
            </a:r>
          </a:p>
          <a:p>
            <a:pPr marL="0" indent="0">
              <a:buFontTx/>
              <a:buNone/>
            </a:pPr>
            <a:endParaRPr lang="en-US" sz="1800"/>
          </a:p>
          <a:p>
            <a:pPr marL="0" indent="0">
              <a:buFontTx/>
              <a:buNone/>
            </a:pPr>
            <a:r>
              <a:rPr lang="en-US" sz="1800"/>
              <a:t>From the previous slide (Winter avg is 50kW/m, Summer avg is 10kW/m), Considering an overall average of 30kW/m and an Oregon coastline of 460km, the total Oregon coast “raw” Wave Energy potential is in the range of 13,800MW</a:t>
            </a:r>
          </a:p>
          <a:p>
            <a:pPr marL="0" indent="0">
              <a:buFontTx/>
              <a:buNone/>
            </a:pPr>
            <a:endParaRPr lang="en-US" sz="1800" b="1"/>
          </a:p>
          <a:p>
            <a:pPr marL="0" indent="0">
              <a:buFontTx/>
              <a:buNone/>
            </a:pPr>
            <a:r>
              <a:rPr lang="en-US" sz="1800" b="1"/>
              <a:t>In Perspective</a:t>
            </a:r>
          </a:p>
          <a:p>
            <a:pPr marL="0" indent="0">
              <a:buFontTx/>
              <a:buNone/>
            </a:pPr>
            <a:r>
              <a:rPr lang="en-US" sz="1800"/>
              <a:t>Seven sites have been identified by EPRI study, with the potential to expand to 100MW (estimated that three sites could be fully licensed in next 7-10 years)</a:t>
            </a:r>
          </a:p>
          <a:p>
            <a:pPr marL="0" indent="0">
              <a:buFontTx/>
              <a:buNone/>
            </a:pPr>
            <a:endParaRPr lang="en-US" sz="1800"/>
          </a:p>
          <a:p>
            <a:pPr marL="0" indent="0">
              <a:buFontTx/>
              <a:buNone/>
            </a:pPr>
            <a:r>
              <a:rPr lang="en-US" sz="1800"/>
              <a:t>Oregon goal for 25% renewables by 2025 </a:t>
            </a:r>
          </a:p>
          <a:p>
            <a:pPr marL="0" indent="0">
              <a:buFontTx/>
              <a:buNone/>
            </a:pPr>
            <a:r>
              <a:rPr lang="en-US" sz="1800"/>
              <a:t>(this goal could be 50% satisfied by 700MW from wave energy, based on current consumption)  </a:t>
            </a:r>
          </a:p>
          <a:p>
            <a:pPr marL="0" indent="0">
              <a:buFontTx/>
              <a:buNone/>
            </a:pPr>
            <a:endParaRPr lang="en-US" sz="1800"/>
          </a:p>
          <a:p>
            <a:pPr marL="0" indent="0">
              <a:buFontTx/>
              <a:buNone/>
            </a:pPr>
            <a:endParaRPr lang="en-US" sz="200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736600" y="0"/>
            <a:ext cx="7772400" cy="609600"/>
          </a:xfrm>
        </p:spPr>
        <p:txBody>
          <a:bodyPr/>
          <a:lstStyle/>
          <a:p>
            <a:r>
              <a:rPr lang="en-US"/>
              <a:t>Power From Ocean Waves</a:t>
            </a:r>
          </a:p>
        </p:txBody>
      </p:sp>
      <p:pic>
        <p:nvPicPr>
          <p:cNvPr id="15363" name="Picture 7" descr="global_wave_energy"/>
          <p:cNvPicPr>
            <a:picLocks noChangeAspect="1" noChangeArrowheads="1"/>
          </p:cNvPicPr>
          <p:nvPr/>
        </p:nvPicPr>
        <p:blipFill>
          <a:blip r:embed="rId3" cstate="print"/>
          <a:srcRect/>
          <a:stretch>
            <a:fillRect/>
          </a:stretch>
        </p:blipFill>
        <p:spPr bwMode="auto">
          <a:xfrm>
            <a:off x="990600" y="1752600"/>
            <a:ext cx="7112000" cy="4273550"/>
          </a:xfrm>
          <a:prstGeom prst="rect">
            <a:avLst/>
          </a:prstGeom>
          <a:noFill/>
          <a:ln w="9525">
            <a:noFill/>
            <a:miter lim="800000"/>
            <a:headEnd/>
            <a:tailEnd/>
          </a:ln>
        </p:spPr>
      </p:pic>
      <p:sp>
        <p:nvSpPr>
          <p:cNvPr id="15364" name="Text Box 8"/>
          <p:cNvSpPr txBox="1">
            <a:spLocks noChangeArrowheads="1"/>
          </p:cNvSpPr>
          <p:nvPr/>
        </p:nvSpPr>
        <p:spPr bwMode="auto">
          <a:xfrm>
            <a:off x="6783388" y="6019800"/>
            <a:ext cx="1530350" cy="274638"/>
          </a:xfrm>
          <a:prstGeom prst="rect">
            <a:avLst/>
          </a:prstGeom>
          <a:noFill/>
          <a:ln w="9525">
            <a:noFill/>
            <a:miter lim="800000"/>
            <a:headEnd/>
            <a:tailEnd/>
          </a:ln>
        </p:spPr>
        <p:txBody>
          <a:bodyPr wrap="none">
            <a:spAutoFit/>
          </a:bodyPr>
          <a:lstStyle/>
          <a:p>
            <a:pPr algn="ctr" eaLnBrk="0" hangingPunct="0">
              <a:spcBef>
                <a:spcPct val="20000"/>
              </a:spcBef>
            </a:pPr>
            <a:r>
              <a:rPr lang="en-US" sz="1200">
                <a:solidFill>
                  <a:srgbClr val="000000"/>
                </a:solidFill>
                <a:latin typeface="Helvetica" charset="0"/>
                <a:ea typeface="SimSun" pitchFamily="2" charset="-122"/>
              </a:rPr>
              <a:t>[George Hagerman]</a:t>
            </a:r>
          </a:p>
        </p:txBody>
      </p:sp>
      <p:sp>
        <p:nvSpPr>
          <p:cNvPr id="15365" name="Content Placeholder 5"/>
          <p:cNvSpPr>
            <a:spLocks noGrp="1"/>
          </p:cNvSpPr>
          <p:nvPr>
            <p:ph idx="4294967295"/>
          </p:nvPr>
        </p:nvSpPr>
        <p:spPr/>
        <p:txBody>
          <a:bodyPr/>
          <a:lstStyle/>
          <a:p>
            <a:endParaRPr lang="en-US"/>
          </a:p>
        </p:txBody>
      </p:sp>
      <p:sp>
        <p:nvSpPr>
          <p:cNvPr id="7" name="Rectangle 3"/>
          <p:cNvSpPr txBox="1">
            <a:spLocks noChangeArrowheads="1"/>
          </p:cNvSpPr>
          <p:nvPr/>
        </p:nvSpPr>
        <p:spPr bwMode="auto">
          <a:xfrm>
            <a:off x="393700" y="711200"/>
            <a:ext cx="8382000" cy="685800"/>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defRPr/>
            </a:pPr>
            <a:r>
              <a:rPr lang="en-US" sz="1600" kern="0" dirty="0">
                <a:solidFill>
                  <a:srgbClr val="000000"/>
                </a:solidFill>
                <a:latin typeface="+mn-lt"/>
                <a:cs typeface="+mn-cs"/>
              </a:rPr>
              <a:t>Wave energy is strongest on the west coasts and increases toward the poles.</a:t>
            </a:r>
          </a:p>
          <a:p>
            <a:pPr marL="342900" indent="-342900" eaLnBrk="0" hangingPunct="0">
              <a:lnSpc>
                <a:spcPct val="90000"/>
              </a:lnSpc>
              <a:spcBef>
                <a:spcPct val="20000"/>
              </a:spcBef>
              <a:buFontTx/>
              <a:buChar char="•"/>
              <a:defRPr/>
            </a:pPr>
            <a:r>
              <a:rPr lang="en-US" sz="1600" kern="0" dirty="0">
                <a:solidFill>
                  <a:srgbClr val="000000"/>
                </a:solidFill>
                <a:latin typeface="+mn-lt"/>
                <a:cs typeface="+mn-cs"/>
              </a:rPr>
              <a:t>At approx. 30 kW/</a:t>
            </a:r>
            <a:r>
              <a:rPr lang="en-US" sz="1600" kern="0" dirty="0" err="1">
                <a:solidFill>
                  <a:srgbClr val="000000"/>
                </a:solidFill>
                <a:latin typeface="+mn-lt"/>
                <a:cs typeface="+mn-cs"/>
              </a:rPr>
              <a:t>mcl</a:t>
            </a:r>
            <a:r>
              <a:rPr lang="en-US" sz="1600" kern="0" dirty="0">
                <a:solidFill>
                  <a:srgbClr val="000000"/>
                </a:solidFill>
                <a:latin typeface="+mn-lt"/>
                <a:cs typeface="+mn-cs"/>
              </a:rPr>
              <a:t> in the Northwest (yearly avg.), a single meter (3.3 feet) of wave has the raw energy to power about 23 homes.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635000"/>
            <a:ext cx="7772400" cy="609600"/>
          </a:xfrm>
        </p:spPr>
        <p:txBody>
          <a:bodyPr/>
          <a:lstStyle/>
          <a:p>
            <a:r>
              <a:rPr lang="en-US" sz="2800" u="sng"/>
              <a:t>Power from Ocean Waves</a:t>
            </a:r>
            <a:r>
              <a:rPr lang="en-US" sz="2400"/>
              <a:t/>
            </a:r>
            <a:br>
              <a:rPr lang="en-US" sz="2400"/>
            </a:br>
            <a:r>
              <a:rPr lang="en-US" sz="2800"/>
              <a:t>Available Resource off Oregon Coast</a:t>
            </a:r>
          </a:p>
        </p:txBody>
      </p:sp>
      <p:sp>
        <p:nvSpPr>
          <p:cNvPr id="11267" name="Rectangle 4"/>
          <p:cNvSpPr>
            <a:spLocks noChangeArrowheads="1"/>
          </p:cNvSpPr>
          <p:nvPr/>
        </p:nvSpPr>
        <p:spPr bwMode="auto">
          <a:xfrm>
            <a:off x="0" y="0"/>
            <a:ext cx="9144000" cy="0"/>
          </a:xfrm>
          <a:prstGeom prst="rect">
            <a:avLst/>
          </a:prstGeom>
          <a:noFill/>
          <a:ln w="9525" cap="rnd">
            <a:noFill/>
            <a:prstDash val="sysDot"/>
            <a:miter lim="800000"/>
            <a:headEnd/>
            <a:tailEnd/>
          </a:ln>
        </p:spPr>
        <p:txBody>
          <a:bodyPr wrap="none" anchor="ctr">
            <a:spAutoFit/>
          </a:bodyPr>
          <a:lstStyle/>
          <a:p>
            <a:pPr algn="ctr" eaLnBrk="0" hangingPunct="0">
              <a:spcBef>
                <a:spcPct val="20000"/>
              </a:spcBef>
            </a:pPr>
            <a:endParaRPr lang="en-US" sz="2400">
              <a:solidFill>
                <a:srgbClr val="000000"/>
              </a:solidFill>
              <a:latin typeface="Helvetica" charset="0"/>
              <a:ea typeface="SimSun" pitchFamily="2" charset="-122"/>
            </a:endParaRPr>
          </a:p>
        </p:txBody>
      </p:sp>
      <p:graphicFrame>
        <p:nvGraphicFramePr>
          <p:cNvPr id="11268" name="Object 5"/>
          <p:cNvGraphicFramePr>
            <a:graphicFrameLocks noChangeAspect="1"/>
          </p:cNvGraphicFramePr>
          <p:nvPr/>
        </p:nvGraphicFramePr>
        <p:xfrm>
          <a:off x="2586038" y="4616450"/>
          <a:ext cx="815975" cy="406400"/>
        </p:xfrm>
        <a:graphic>
          <a:graphicData uri="http://schemas.openxmlformats.org/presentationml/2006/ole">
            <mc:AlternateContent xmlns:mc="http://schemas.openxmlformats.org/markup-compatibility/2006">
              <mc:Choice xmlns:v="urn:schemas-microsoft-com:vml" Requires="v">
                <p:oleObj spid="_x0000_s11274" name="Equation" r:id="rId4" imgW="838080" imgH="419040" progId="Equation.3">
                  <p:embed/>
                </p:oleObj>
              </mc:Choice>
              <mc:Fallback>
                <p:oleObj name="Equation" r:id="rId4" imgW="83808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4616450"/>
                        <a:ext cx="8159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Text Box 6"/>
          <p:cNvSpPr txBox="1">
            <a:spLocks noChangeArrowheads="1"/>
          </p:cNvSpPr>
          <p:nvPr/>
        </p:nvSpPr>
        <p:spPr bwMode="auto">
          <a:xfrm>
            <a:off x="1978025" y="4203700"/>
            <a:ext cx="4833938" cy="427038"/>
          </a:xfrm>
          <a:prstGeom prst="rect">
            <a:avLst/>
          </a:prstGeom>
          <a:noFill/>
          <a:ln w="9525" cap="rnd">
            <a:noFill/>
            <a:prstDash val="sysDot"/>
            <a:miter lim="800000"/>
            <a:headEnd/>
            <a:tailEnd/>
          </a:ln>
        </p:spPr>
        <p:txBody>
          <a:bodyPr>
            <a:spAutoFit/>
          </a:bodyPr>
          <a:lstStyle/>
          <a:p>
            <a:pPr algn="ctr" eaLnBrk="0" hangingPunct="0">
              <a:spcBef>
                <a:spcPct val="20000"/>
              </a:spcBef>
            </a:pPr>
            <a:r>
              <a:rPr lang="en-US" sz="1000" b="1">
                <a:solidFill>
                  <a:srgbClr val="0000CC"/>
                </a:solidFill>
                <a:latin typeface="Helvetica" charset="0"/>
                <a:ea typeface="SimSun" pitchFamily="2" charset="-122"/>
              </a:rPr>
              <a:t>(wave data From National Data Buoy Center, Power estimated from </a:t>
            </a:r>
          </a:p>
          <a:p>
            <a:pPr algn="ctr" eaLnBrk="0" hangingPunct="0">
              <a:spcBef>
                <a:spcPct val="20000"/>
              </a:spcBef>
            </a:pPr>
            <a:r>
              <a:rPr lang="en-US" sz="1000" b="1">
                <a:solidFill>
                  <a:srgbClr val="0000CC"/>
                </a:solidFill>
                <a:latin typeface="Helvetica" charset="0"/>
                <a:ea typeface="SimSun" pitchFamily="2" charset="-122"/>
              </a:rPr>
              <a:t>5 buoys off the Oregon coast over past 10 years)</a:t>
            </a:r>
          </a:p>
        </p:txBody>
      </p:sp>
      <p:sp>
        <p:nvSpPr>
          <p:cNvPr id="11270" name="Text Box 7"/>
          <p:cNvSpPr txBox="1">
            <a:spLocks noChangeArrowheads="1"/>
          </p:cNvSpPr>
          <p:nvPr/>
        </p:nvSpPr>
        <p:spPr bwMode="auto">
          <a:xfrm>
            <a:off x="6851650" y="1466850"/>
            <a:ext cx="1981200" cy="2830513"/>
          </a:xfrm>
          <a:prstGeom prst="rect">
            <a:avLst/>
          </a:prstGeom>
          <a:noFill/>
          <a:ln w="9525" cap="rnd">
            <a:noFill/>
            <a:prstDash val="sysDot"/>
            <a:miter lim="800000"/>
            <a:headEnd/>
            <a:tailEnd/>
          </a:ln>
        </p:spPr>
        <p:txBody>
          <a:bodyPr wrap="none">
            <a:spAutoFit/>
          </a:bodyPr>
          <a:lstStyle/>
          <a:p>
            <a:pPr eaLnBrk="0" hangingPunct="0">
              <a:spcBef>
                <a:spcPct val="20000"/>
              </a:spcBef>
            </a:pPr>
            <a:r>
              <a:rPr lang="en-US" sz="1600">
                <a:solidFill>
                  <a:srgbClr val="000000"/>
                </a:solidFill>
                <a:latin typeface="Helvetica" charset="0"/>
                <a:ea typeface="SimSun" pitchFamily="2" charset="-122"/>
              </a:rPr>
              <a:t>Data buoys are </a:t>
            </a:r>
          </a:p>
          <a:p>
            <a:pPr eaLnBrk="0" hangingPunct="0">
              <a:spcBef>
                <a:spcPct val="20000"/>
              </a:spcBef>
            </a:pPr>
            <a:r>
              <a:rPr lang="en-US" sz="1600">
                <a:solidFill>
                  <a:srgbClr val="000000"/>
                </a:solidFill>
                <a:latin typeface="Helvetica" charset="0"/>
                <a:ea typeface="SimSun" pitchFamily="2" charset="-122"/>
              </a:rPr>
              <a:t>2-200mi off shore, </a:t>
            </a:r>
          </a:p>
          <a:p>
            <a:pPr eaLnBrk="0" hangingPunct="0">
              <a:spcBef>
                <a:spcPct val="20000"/>
              </a:spcBef>
            </a:pPr>
            <a:r>
              <a:rPr lang="en-US" sz="1600">
                <a:solidFill>
                  <a:srgbClr val="000000"/>
                </a:solidFill>
                <a:latin typeface="Helvetica" charset="0"/>
                <a:ea typeface="SimSun" pitchFamily="2" charset="-122"/>
              </a:rPr>
              <a:t>with waves</a:t>
            </a:r>
          </a:p>
          <a:p>
            <a:pPr eaLnBrk="0" hangingPunct="0">
              <a:spcBef>
                <a:spcPct val="20000"/>
              </a:spcBef>
            </a:pPr>
            <a:r>
              <a:rPr lang="en-US" sz="1600">
                <a:solidFill>
                  <a:srgbClr val="000000"/>
                </a:solidFill>
                <a:latin typeface="Helvetica" charset="0"/>
                <a:ea typeface="SimSun" pitchFamily="2" charset="-122"/>
              </a:rPr>
              <a:t>traveling 15-20mph,</a:t>
            </a:r>
          </a:p>
          <a:p>
            <a:pPr eaLnBrk="0" hangingPunct="0">
              <a:spcBef>
                <a:spcPct val="20000"/>
              </a:spcBef>
            </a:pPr>
            <a:r>
              <a:rPr lang="en-US" sz="1600">
                <a:solidFill>
                  <a:srgbClr val="000000"/>
                </a:solidFill>
                <a:latin typeface="Helvetica" charset="0"/>
                <a:ea typeface="SimSun" pitchFamily="2" charset="-122"/>
              </a:rPr>
              <a:t>gives 10+ hours</a:t>
            </a:r>
          </a:p>
          <a:p>
            <a:pPr eaLnBrk="0" hangingPunct="0">
              <a:spcBef>
                <a:spcPct val="20000"/>
              </a:spcBef>
            </a:pPr>
            <a:r>
              <a:rPr lang="en-US" sz="1600">
                <a:solidFill>
                  <a:srgbClr val="000000"/>
                </a:solidFill>
                <a:latin typeface="Helvetica" charset="0"/>
                <a:ea typeface="SimSun" pitchFamily="2" charset="-122"/>
              </a:rPr>
              <a:t>forecast time for </a:t>
            </a:r>
          </a:p>
          <a:p>
            <a:pPr eaLnBrk="0" hangingPunct="0">
              <a:spcBef>
                <a:spcPct val="20000"/>
              </a:spcBef>
            </a:pPr>
            <a:r>
              <a:rPr lang="en-US" sz="1600">
                <a:solidFill>
                  <a:srgbClr val="000000"/>
                </a:solidFill>
                <a:latin typeface="Helvetica" charset="0"/>
                <a:ea typeface="SimSun" pitchFamily="2" charset="-122"/>
              </a:rPr>
              <a:t>buoy generators</a:t>
            </a:r>
          </a:p>
          <a:p>
            <a:pPr eaLnBrk="0" hangingPunct="0">
              <a:spcBef>
                <a:spcPct val="20000"/>
              </a:spcBef>
            </a:pPr>
            <a:r>
              <a:rPr lang="en-US" sz="1600">
                <a:solidFill>
                  <a:srgbClr val="000000"/>
                </a:solidFill>
                <a:latin typeface="Helvetica" charset="0"/>
                <a:ea typeface="SimSun" pitchFamily="2" charset="-122"/>
              </a:rPr>
              <a:t>located 2 mi out   </a:t>
            </a:r>
          </a:p>
          <a:p>
            <a:pPr eaLnBrk="0" hangingPunct="0">
              <a:spcBef>
                <a:spcPct val="20000"/>
              </a:spcBef>
            </a:pPr>
            <a:r>
              <a:rPr lang="en-US" sz="2400">
                <a:solidFill>
                  <a:srgbClr val="000000"/>
                </a:solidFill>
                <a:latin typeface="Helvetica" charset="0"/>
                <a:ea typeface="SimSun" pitchFamily="2" charset="-122"/>
              </a:rPr>
              <a:t> </a:t>
            </a:r>
          </a:p>
        </p:txBody>
      </p:sp>
      <p:sp>
        <p:nvSpPr>
          <p:cNvPr id="11271" name="Text Box 8"/>
          <p:cNvSpPr txBox="1">
            <a:spLocks noChangeArrowheads="1"/>
          </p:cNvSpPr>
          <p:nvPr/>
        </p:nvSpPr>
        <p:spPr bwMode="auto">
          <a:xfrm>
            <a:off x="415925" y="2005013"/>
            <a:ext cx="1633538" cy="1462087"/>
          </a:xfrm>
          <a:prstGeom prst="rect">
            <a:avLst/>
          </a:prstGeom>
          <a:noFill/>
          <a:ln w="9525" cap="rnd">
            <a:noFill/>
            <a:prstDash val="sysDot"/>
            <a:miter lim="800000"/>
            <a:headEnd/>
            <a:tailEnd/>
          </a:ln>
        </p:spPr>
        <p:txBody>
          <a:bodyPr>
            <a:spAutoFit/>
          </a:bodyPr>
          <a:lstStyle/>
          <a:p>
            <a:pPr eaLnBrk="0" hangingPunct="0">
              <a:spcBef>
                <a:spcPct val="20000"/>
              </a:spcBef>
            </a:pPr>
            <a:r>
              <a:rPr lang="en-US" sz="1600">
                <a:solidFill>
                  <a:srgbClr val="000000"/>
                </a:solidFill>
                <a:latin typeface="Helvetica" charset="0"/>
                <a:ea typeface="SimSun" pitchFamily="2" charset="-122"/>
              </a:rPr>
              <a:t>Seasonal variation –</a:t>
            </a:r>
          </a:p>
          <a:p>
            <a:pPr eaLnBrk="0" hangingPunct="0">
              <a:spcBef>
                <a:spcPct val="20000"/>
              </a:spcBef>
            </a:pPr>
            <a:r>
              <a:rPr lang="en-US" sz="1600">
                <a:solidFill>
                  <a:srgbClr val="000000"/>
                </a:solidFill>
                <a:latin typeface="Helvetica" charset="0"/>
                <a:ea typeface="SimSun" pitchFamily="2" charset="-122"/>
              </a:rPr>
              <a:t>Good match </a:t>
            </a:r>
          </a:p>
          <a:p>
            <a:pPr eaLnBrk="0" hangingPunct="0">
              <a:spcBef>
                <a:spcPct val="20000"/>
              </a:spcBef>
            </a:pPr>
            <a:r>
              <a:rPr lang="en-US" sz="1600">
                <a:solidFill>
                  <a:srgbClr val="000000"/>
                </a:solidFill>
                <a:latin typeface="Helvetica" charset="0"/>
                <a:ea typeface="SimSun" pitchFamily="2" charset="-122"/>
              </a:rPr>
              <a:t>for the NW load</a:t>
            </a:r>
          </a:p>
          <a:p>
            <a:pPr eaLnBrk="0" hangingPunct="0">
              <a:spcBef>
                <a:spcPct val="20000"/>
              </a:spcBef>
            </a:pPr>
            <a:r>
              <a:rPr lang="en-US" sz="1600">
                <a:solidFill>
                  <a:srgbClr val="000000"/>
                </a:solidFill>
                <a:latin typeface="Helvetica" charset="0"/>
                <a:ea typeface="SimSun" pitchFamily="2" charset="-122"/>
              </a:rPr>
              <a:t>demand</a:t>
            </a:r>
          </a:p>
        </p:txBody>
      </p:sp>
      <p:sp>
        <p:nvSpPr>
          <p:cNvPr id="11272" name="Text Box 9"/>
          <p:cNvSpPr txBox="1">
            <a:spLocks noChangeArrowheads="1"/>
          </p:cNvSpPr>
          <p:nvPr/>
        </p:nvSpPr>
        <p:spPr bwMode="auto">
          <a:xfrm>
            <a:off x="477838" y="4513263"/>
            <a:ext cx="8275637" cy="1631950"/>
          </a:xfrm>
          <a:prstGeom prst="rect">
            <a:avLst/>
          </a:prstGeom>
          <a:noFill/>
          <a:ln w="9525" cap="rnd">
            <a:noFill/>
            <a:prstDash val="sysDot"/>
            <a:miter lim="800000"/>
            <a:headEnd/>
            <a:tailEnd/>
          </a:ln>
        </p:spPr>
        <p:txBody>
          <a:bodyPr>
            <a:spAutoFit/>
          </a:bodyPr>
          <a:lstStyle/>
          <a:p>
            <a:pPr eaLnBrk="0" hangingPunct="0">
              <a:spcBef>
                <a:spcPct val="20000"/>
              </a:spcBef>
            </a:pPr>
            <a:r>
              <a:rPr lang="en-US" sz="1600">
                <a:solidFill>
                  <a:srgbClr val="000000"/>
                </a:solidFill>
                <a:latin typeface="Helvetica" charset="0"/>
                <a:ea typeface="SimSun" pitchFamily="2" charset="-122"/>
              </a:rPr>
              <a:t>Power from a wave is                 W/m of crest length (distance along an individual crest</a:t>
            </a:r>
            <a:r>
              <a:rPr lang="en-US" sz="2400">
                <a:solidFill>
                  <a:srgbClr val="000000"/>
                </a:solidFill>
                <a:latin typeface="Helvetica" charset="0"/>
                <a:ea typeface="SimSun" pitchFamily="2" charset="-122"/>
              </a:rPr>
              <a:t>)</a:t>
            </a:r>
          </a:p>
          <a:p>
            <a:pPr eaLnBrk="0" hangingPunct="0">
              <a:spcBef>
                <a:spcPct val="20000"/>
              </a:spcBef>
            </a:pPr>
            <a:r>
              <a:rPr lang="en-US" sz="1600">
                <a:solidFill>
                  <a:srgbClr val="000000"/>
                </a:solidFill>
                <a:latin typeface="Helvetica" charset="0"/>
                <a:ea typeface="SimSun" pitchFamily="2" charset="-122"/>
                <a:sym typeface="Symbol" pitchFamily="18" charset="2"/>
              </a:rPr>
              <a:t>                  </a:t>
            </a:r>
            <a:r>
              <a:rPr lang="en-US" sz="1600">
                <a:solidFill>
                  <a:srgbClr val="000000"/>
                </a:solidFill>
                <a:latin typeface="Helvetica" charset="0"/>
                <a:ea typeface="SimSun" pitchFamily="2" charset="-122"/>
              </a:rPr>
              <a:t> = the density of sea water = 1025 kg/m</a:t>
            </a:r>
            <a:r>
              <a:rPr lang="en-US" sz="1600" baseline="30000">
                <a:solidFill>
                  <a:srgbClr val="000000"/>
                </a:solidFill>
                <a:latin typeface="Helvetica" charset="0"/>
                <a:ea typeface="SimSun" pitchFamily="2" charset="-122"/>
              </a:rPr>
              <a:t>3</a:t>
            </a:r>
          </a:p>
          <a:p>
            <a:pPr eaLnBrk="0" hangingPunct="0">
              <a:spcBef>
                <a:spcPct val="20000"/>
              </a:spcBef>
            </a:pPr>
            <a:r>
              <a:rPr lang="en-US" sz="1600">
                <a:solidFill>
                  <a:srgbClr val="000000"/>
                </a:solidFill>
                <a:latin typeface="Helvetica" charset="0"/>
                <a:ea typeface="SimSun" pitchFamily="2" charset="-122"/>
              </a:rPr>
              <a:t>                  g = acceleration due to gravity = 9.8 m/s</a:t>
            </a:r>
            <a:r>
              <a:rPr lang="en-US" sz="1600" baseline="30000">
                <a:solidFill>
                  <a:srgbClr val="000000"/>
                </a:solidFill>
                <a:latin typeface="Helvetica" charset="0"/>
                <a:ea typeface="SimSun" pitchFamily="2" charset="-122"/>
              </a:rPr>
              <a:t>2</a:t>
            </a:r>
          </a:p>
          <a:p>
            <a:pPr eaLnBrk="0" hangingPunct="0">
              <a:spcBef>
                <a:spcPct val="20000"/>
              </a:spcBef>
            </a:pPr>
            <a:r>
              <a:rPr lang="en-US" sz="1600">
                <a:solidFill>
                  <a:srgbClr val="000000"/>
                </a:solidFill>
                <a:latin typeface="Helvetica" charset="0"/>
                <a:ea typeface="SimSun" pitchFamily="2" charset="-122"/>
              </a:rPr>
              <a:t>                  T = period of wave (s)  (averages 8s in the winter to 6s in the summer)</a:t>
            </a:r>
          </a:p>
          <a:p>
            <a:pPr eaLnBrk="0" hangingPunct="0">
              <a:spcBef>
                <a:spcPct val="20000"/>
              </a:spcBef>
            </a:pPr>
            <a:r>
              <a:rPr lang="en-US" sz="1600">
                <a:solidFill>
                  <a:srgbClr val="000000"/>
                </a:solidFill>
                <a:latin typeface="Helvetica" charset="0"/>
                <a:ea typeface="SimSun" pitchFamily="2" charset="-122"/>
              </a:rPr>
              <a:t>	  H = wave height (m)  (averages 3.5m in the winter to 1.5m in the summer)</a:t>
            </a:r>
          </a:p>
        </p:txBody>
      </p:sp>
      <p:graphicFrame>
        <p:nvGraphicFramePr>
          <p:cNvPr id="11273" name="Object 13"/>
          <p:cNvGraphicFramePr>
            <a:graphicFrameLocks noGrp="1" noChangeAspect="1"/>
          </p:cNvGraphicFramePr>
          <p:nvPr>
            <p:ph idx="4294967295"/>
          </p:nvPr>
        </p:nvGraphicFramePr>
        <p:xfrm>
          <a:off x="1941513" y="1265238"/>
          <a:ext cx="4995862" cy="2981325"/>
        </p:xfrm>
        <a:graphic>
          <a:graphicData uri="http://schemas.openxmlformats.org/presentationml/2006/ole">
            <mc:AlternateContent xmlns:mc="http://schemas.openxmlformats.org/markup-compatibility/2006">
              <mc:Choice xmlns:v="urn:schemas-microsoft-com:vml" Requires="v">
                <p:oleObj spid="_x0000_s11275" name="Chart" r:id="rId7" imgW="6286500" imgH="3753002" progId="Excel.Chart.8">
                  <p:embed/>
                </p:oleObj>
              </mc:Choice>
              <mc:Fallback>
                <p:oleObj name="Chart" r:id="rId7" imgW="6286500" imgH="3753002" progId="Excel.Chart.8">
                  <p:embed/>
                  <p:pic>
                    <p:nvPicPr>
                      <p:cNvPr id="0" name="Object 1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513" y="1265238"/>
                        <a:ext cx="4995862" cy="298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7" name="Rectangle 3"/>
          <p:cNvSpPr>
            <a:spLocks noGrp="1" noChangeArrowheads="1"/>
          </p:cNvSpPr>
          <p:nvPr>
            <p:ph type="title" idx="4294967295"/>
          </p:nvPr>
        </p:nvSpPr>
        <p:spPr>
          <a:xfrm>
            <a:off x="914400" y="304800"/>
            <a:ext cx="8458200" cy="1143000"/>
          </a:xfrm>
        </p:spPr>
        <p:txBody>
          <a:bodyPr/>
          <a:lstStyle/>
          <a:p>
            <a:pPr algn="l"/>
            <a:r>
              <a:rPr lang="en-US" sz="4000">
                <a:solidFill>
                  <a:srgbClr val="003399"/>
                </a:solidFill>
                <a:effectLst>
                  <a:outerShdw blurRad="38100" dist="38100" dir="2700000" algn="tl">
                    <a:srgbClr val="C0C0C0"/>
                  </a:outerShdw>
                </a:effectLst>
              </a:rPr>
              <a:t>EPRI Study: Seven Oregon Sites</a:t>
            </a:r>
            <a:endParaRPr lang="en-US" sz="4000">
              <a:solidFill>
                <a:schemeClr val="accent2"/>
              </a:solidFill>
              <a:latin typeface="Comic Sans MS" pitchFamily="66" charset="0"/>
            </a:endParaRPr>
          </a:p>
        </p:txBody>
      </p:sp>
      <p:sp>
        <p:nvSpPr>
          <p:cNvPr id="19459" name="Text Box 6"/>
          <p:cNvSpPr txBox="1">
            <a:spLocks noChangeArrowheads="1"/>
          </p:cNvSpPr>
          <p:nvPr/>
        </p:nvSpPr>
        <p:spPr bwMode="auto">
          <a:xfrm>
            <a:off x="2895600" y="2438400"/>
            <a:ext cx="3124200" cy="822325"/>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pitchFamily="18" charset="0"/>
                <a:ea typeface="SimSun" pitchFamily="2" charset="-122"/>
              </a:rPr>
              <a:t>INSERT OREGON MAP  </a:t>
            </a:r>
          </a:p>
        </p:txBody>
      </p:sp>
      <p:graphicFrame>
        <p:nvGraphicFramePr>
          <p:cNvPr id="19460" name="Object 7"/>
          <p:cNvGraphicFramePr>
            <a:graphicFrameLocks noChangeAspect="1"/>
          </p:cNvGraphicFramePr>
          <p:nvPr/>
        </p:nvGraphicFramePr>
        <p:xfrm>
          <a:off x="1295400" y="1447800"/>
          <a:ext cx="7086600" cy="4841875"/>
        </p:xfrm>
        <a:graphic>
          <a:graphicData uri="http://schemas.openxmlformats.org/presentationml/2006/ole">
            <mc:AlternateContent xmlns:mc="http://schemas.openxmlformats.org/markup-compatibility/2006">
              <mc:Choice xmlns:v="urn:schemas-microsoft-com:vml" Requires="v">
                <p:oleObj spid="_x0000_s19461" name="Photo Editor Photo" r:id="rId3" imgW="5683810" imgH="4183743" progId="MSPhotoEd.3">
                  <p:embed/>
                </p:oleObj>
              </mc:Choice>
              <mc:Fallback>
                <p:oleObj name="Photo Editor Photo" r:id="rId3" imgW="5683810" imgH="4183743"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7086600" cy="4841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8"/>
          <p:cNvSpPr txBox="1">
            <a:spLocks noChangeArrowheads="1"/>
          </p:cNvSpPr>
          <p:nvPr/>
        </p:nvSpPr>
        <p:spPr bwMode="auto">
          <a:xfrm>
            <a:off x="1752600" y="17526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Astoria </a:t>
            </a:r>
            <a:endParaRPr lang="en-US" sz="2400" b="1">
              <a:latin typeface="Times New Roman" pitchFamily="18" charset="0"/>
              <a:ea typeface="SimSun" pitchFamily="2" charset="-122"/>
            </a:endParaRPr>
          </a:p>
        </p:txBody>
      </p:sp>
      <p:sp>
        <p:nvSpPr>
          <p:cNvPr id="19462" name="Text Box 9"/>
          <p:cNvSpPr txBox="1">
            <a:spLocks noChangeArrowheads="1"/>
          </p:cNvSpPr>
          <p:nvPr/>
        </p:nvSpPr>
        <p:spPr bwMode="auto">
          <a:xfrm>
            <a:off x="1752600" y="23622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Garibaldi </a:t>
            </a:r>
            <a:endParaRPr lang="en-US" sz="2400" b="1">
              <a:latin typeface="Times New Roman" pitchFamily="18" charset="0"/>
              <a:ea typeface="SimSun" pitchFamily="2" charset="-122"/>
            </a:endParaRPr>
          </a:p>
        </p:txBody>
      </p:sp>
      <p:sp>
        <p:nvSpPr>
          <p:cNvPr id="19463" name="Text Box 10"/>
          <p:cNvSpPr txBox="1">
            <a:spLocks noChangeArrowheads="1"/>
          </p:cNvSpPr>
          <p:nvPr/>
        </p:nvSpPr>
        <p:spPr bwMode="auto">
          <a:xfrm>
            <a:off x="1600200" y="36576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Newport</a:t>
            </a:r>
            <a:endParaRPr lang="en-US" sz="2400" b="1">
              <a:latin typeface="Times New Roman" pitchFamily="18" charset="0"/>
              <a:ea typeface="SimSun" pitchFamily="2" charset="-122"/>
            </a:endParaRPr>
          </a:p>
        </p:txBody>
      </p:sp>
      <p:sp>
        <p:nvSpPr>
          <p:cNvPr id="19464" name="Text Box 11"/>
          <p:cNvSpPr txBox="1">
            <a:spLocks noChangeArrowheads="1"/>
          </p:cNvSpPr>
          <p:nvPr/>
        </p:nvSpPr>
        <p:spPr bwMode="auto">
          <a:xfrm>
            <a:off x="1524000" y="40386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Cushman </a:t>
            </a:r>
            <a:endParaRPr lang="en-US" sz="2400" b="1">
              <a:latin typeface="Times New Roman" pitchFamily="18" charset="0"/>
              <a:ea typeface="SimSun" pitchFamily="2" charset="-122"/>
            </a:endParaRPr>
          </a:p>
        </p:txBody>
      </p:sp>
      <p:sp>
        <p:nvSpPr>
          <p:cNvPr id="19465" name="Text Box 12"/>
          <p:cNvSpPr txBox="1">
            <a:spLocks noChangeArrowheads="1"/>
          </p:cNvSpPr>
          <p:nvPr/>
        </p:nvSpPr>
        <p:spPr bwMode="auto">
          <a:xfrm>
            <a:off x="1371600" y="44958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Reedsport </a:t>
            </a:r>
            <a:endParaRPr lang="en-US" sz="2400" b="1">
              <a:latin typeface="Times New Roman" pitchFamily="18" charset="0"/>
              <a:ea typeface="SimSun" pitchFamily="2" charset="-122"/>
            </a:endParaRPr>
          </a:p>
        </p:txBody>
      </p:sp>
      <p:sp>
        <p:nvSpPr>
          <p:cNvPr id="19466" name="Text Box 13"/>
          <p:cNvSpPr txBox="1">
            <a:spLocks noChangeArrowheads="1"/>
          </p:cNvSpPr>
          <p:nvPr/>
        </p:nvSpPr>
        <p:spPr bwMode="auto">
          <a:xfrm>
            <a:off x="1295400" y="48006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Coos Bay </a:t>
            </a:r>
            <a:endParaRPr lang="en-US" sz="2400" b="1">
              <a:latin typeface="Times New Roman" pitchFamily="18" charset="0"/>
              <a:ea typeface="SimSun" pitchFamily="2" charset="-122"/>
            </a:endParaRPr>
          </a:p>
        </p:txBody>
      </p:sp>
      <p:sp>
        <p:nvSpPr>
          <p:cNvPr id="19467" name="Text Box 14"/>
          <p:cNvSpPr txBox="1">
            <a:spLocks noChangeArrowheads="1"/>
          </p:cNvSpPr>
          <p:nvPr/>
        </p:nvSpPr>
        <p:spPr bwMode="auto">
          <a:xfrm>
            <a:off x="1219200" y="5638800"/>
            <a:ext cx="2133600" cy="33655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J"/>
            </a:pPr>
            <a:r>
              <a:rPr lang="en-US" sz="1600" b="1">
                <a:latin typeface="Times New Roman" pitchFamily="18" charset="0"/>
                <a:ea typeface="SimSun" pitchFamily="2" charset="-122"/>
              </a:rPr>
              <a:t> Brookings </a:t>
            </a:r>
            <a:endParaRPr lang="en-US" sz="2400" b="1">
              <a:latin typeface="Times New Roman" pitchFamily="18" charset="0"/>
              <a:ea typeface="SimSun" pitchFamily="2" charset="-122"/>
            </a:endParaRPr>
          </a:p>
        </p:txBody>
      </p:sp>
      <p:sp>
        <p:nvSpPr>
          <p:cNvPr id="19468" name="Text Box 15"/>
          <p:cNvSpPr txBox="1">
            <a:spLocks noChangeArrowheads="1"/>
          </p:cNvSpPr>
          <p:nvPr/>
        </p:nvSpPr>
        <p:spPr bwMode="auto">
          <a:xfrm>
            <a:off x="3276600" y="2895600"/>
            <a:ext cx="3021013" cy="1373188"/>
          </a:xfrm>
          <a:prstGeom prst="rect">
            <a:avLst/>
          </a:prstGeom>
          <a:noFill/>
          <a:ln w="9525">
            <a:noFill/>
            <a:miter lim="800000"/>
            <a:headEnd/>
            <a:tailEnd/>
          </a:ln>
        </p:spPr>
        <p:txBody>
          <a:bodyPr wrap="none">
            <a:spAutoFit/>
          </a:bodyPr>
          <a:lstStyle/>
          <a:p>
            <a:pPr algn="ctr" eaLnBrk="0" hangingPunct="0"/>
            <a:r>
              <a:rPr lang="en-US" sz="2400" b="1">
                <a:latin typeface="Times New Roman" pitchFamily="18" charset="0"/>
                <a:ea typeface="SimSun" pitchFamily="2" charset="-122"/>
              </a:rPr>
              <a:t>‘</a:t>
            </a:r>
            <a:r>
              <a:rPr lang="en-US" sz="2800" b="1">
                <a:latin typeface="Times New Roman" pitchFamily="18" charset="0"/>
                <a:ea typeface="SimSun" pitchFamily="2" charset="-122"/>
              </a:rPr>
              <a:t>Wave Park’ </a:t>
            </a:r>
          </a:p>
          <a:p>
            <a:pPr algn="ctr" eaLnBrk="0" hangingPunct="0"/>
            <a:r>
              <a:rPr lang="en-US" sz="2800" b="1">
                <a:latin typeface="Times New Roman" pitchFamily="18" charset="0"/>
                <a:ea typeface="SimSun" pitchFamily="2" charset="-122"/>
              </a:rPr>
              <a:t>Sites Identified by </a:t>
            </a:r>
          </a:p>
          <a:p>
            <a:pPr algn="ctr" eaLnBrk="0" hangingPunct="0"/>
            <a:r>
              <a:rPr lang="en-US" sz="2800" b="1">
                <a:latin typeface="Times New Roman" pitchFamily="18" charset="0"/>
                <a:ea typeface="SimSun" pitchFamily="2" charset="-122"/>
              </a:rPr>
              <a:t>EPRI Study</a:t>
            </a:r>
            <a:endParaRPr lang="en-US" sz="2400" b="1">
              <a:latin typeface="Times New Roman" pitchFamily="18" charset="0"/>
              <a:ea typeface="SimSun"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35</TotalTime>
  <Words>482</Words>
  <Application>Microsoft Office PowerPoint</Application>
  <PresentationFormat>On-screen Show (4:3)</PresentationFormat>
  <Paragraphs>76</Paragraphs>
  <Slides>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8</vt:i4>
      </vt:variant>
    </vt:vector>
  </HeadingPairs>
  <TitlesOfParts>
    <vt:vector size="19" baseType="lpstr">
      <vt:lpstr>SimSun</vt:lpstr>
      <vt:lpstr>Arial</vt:lpstr>
      <vt:lpstr>Comic Sans MS</vt:lpstr>
      <vt:lpstr>Helvetica</vt:lpstr>
      <vt:lpstr>Monotype Sorts</vt:lpstr>
      <vt:lpstr>Symbol</vt:lpstr>
      <vt:lpstr>Times New Roman</vt:lpstr>
      <vt:lpstr>Default Design</vt:lpstr>
      <vt:lpstr>Equation</vt:lpstr>
      <vt:lpstr>Chart</vt:lpstr>
      <vt:lpstr>Photo Editor Photo</vt:lpstr>
      <vt:lpstr>PNW Wave Energy</vt:lpstr>
      <vt:lpstr>Waves</vt:lpstr>
      <vt:lpstr>Wave Energy (con’t.)</vt:lpstr>
      <vt:lpstr>PowerPoint Presentation</vt:lpstr>
      <vt:lpstr>Potential Wave Energy Impact on Oregon  (Load Data Provided by PGE)</vt:lpstr>
      <vt:lpstr>Power From Ocean Waves</vt:lpstr>
      <vt:lpstr>Power from Ocean Waves Available Resource off Oregon Coast</vt:lpstr>
      <vt:lpstr>EPRI Study: Seven Oregon Sites</vt:lpstr>
    </vt:vector>
  </TitlesOfParts>
  <Company>WOU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PNW wave energy</dc:title>
  <dc:creator>Western Oregon University</dc:creator>
  <cp:lastModifiedBy>Mike McGlade</cp:lastModifiedBy>
  <cp:revision>9</cp:revision>
  <dcterms:created xsi:type="dcterms:W3CDTF">2010-11-10T19:36:53Z</dcterms:created>
  <dcterms:modified xsi:type="dcterms:W3CDTF">2015-11-17T17:34:50Z</dcterms:modified>
</cp:coreProperties>
</file>